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Stijl, gemiddeld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2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4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3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9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7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3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09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6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28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1/3/23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‹nr.›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8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9" r:id="rId5"/>
    <p:sldLayoutId id="2147483688" r:id="rId6"/>
    <p:sldLayoutId id="2147483687" r:id="rId7"/>
    <p:sldLayoutId id="2147483686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5" name="Rectangle 1034">
            <a:extLst>
              <a:ext uri="{FF2B5EF4-FFF2-40B4-BE49-F238E27FC236}">
                <a16:creationId xmlns:a16="http://schemas.microsoft.com/office/drawing/2014/main" id="{4293528E-0CA3-4E56-B7A0-091C0AB0CB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1A57E34-E4C5-D4F0-C55E-3A9A6CC4B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6940" y="4976537"/>
            <a:ext cx="10658121" cy="875980"/>
          </a:xfrm>
        </p:spPr>
        <p:txBody>
          <a:bodyPr anchor="ctr">
            <a:normAutofit/>
          </a:bodyPr>
          <a:lstStyle/>
          <a:p>
            <a:r>
              <a:rPr lang="nl-NL"/>
              <a:t>Werkwoorden vervoegen in de tegenwoordige tijd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B12884A-1829-1392-1583-B90026EB5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5043" y="5852517"/>
            <a:ext cx="8221915" cy="645458"/>
          </a:xfrm>
        </p:spPr>
        <p:txBody>
          <a:bodyPr anchor="ctr">
            <a:normAutofit/>
          </a:bodyPr>
          <a:lstStyle/>
          <a:p>
            <a:pPr algn="ctr"/>
            <a:r>
              <a:rPr lang="nl-NL" dirty="0"/>
              <a:t>Steropdrachten</a:t>
            </a:r>
          </a:p>
        </p:txBody>
      </p:sp>
      <p:sp>
        <p:nvSpPr>
          <p:cNvPr id="1046" name="Freeform: Shape 1036">
            <a:extLst>
              <a:ext uri="{FF2B5EF4-FFF2-40B4-BE49-F238E27FC236}">
                <a16:creationId xmlns:a16="http://schemas.microsoft.com/office/drawing/2014/main" id="{F778232E-C75B-4B3C-9201-81C0775715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21711" y="313659"/>
            <a:ext cx="11418399" cy="4399017"/>
          </a:xfrm>
          <a:custGeom>
            <a:avLst/>
            <a:gdLst>
              <a:gd name="connsiteX0" fmla="*/ 7142118 w 7680682"/>
              <a:gd name="connsiteY0" fmla="*/ 6405352 h 6405386"/>
              <a:gd name="connsiteX1" fmla="*/ 6552830 w 7680682"/>
              <a:gd name="connsiteY1" fmla="*/ 6396252 h 6405386"/>
              <a:gd name="connsiteX2" fmla="*/ 987782 w 7680682"/>
              <a:gd name="connsiteY2" fmla="*/ 6365722 h 6405386"/>
              <a:gd name="connsiteX3" fmla="*/ 0 w 7680682"/>
              <a:gd name="connsiteY3" fmla="*/ 6336938 h 6405386"/>
              <a:gd name="connsiteX4" fmla="*/ 0 w 7680682"/>
              <a:gd name="connsiteY4" fmla="*/ 32372 h 6405386"/>
              <a:gd name="connsiteX5" fmla="*/ 157934 w 7680682"/>
              <a:gd name="connsiteY5" fmla="*/ 32797 h 6405386"/>
              <a:gd name="connsiteX6" fmla="*/ 6431319 w 7680682"/>
              <a:gd name="connsiteY6" fmla="*/ 0 h 6405386"/>
              <a:gd name="connsiteX7" fmla="*/ 7631470 w 7680682"/>
              <a:gd name="connsiteY7" fmla="*/ 30531 h 6405386"/>
              <a:gd name="connsiteX8" fmla="*/ 7560032 w 7680682"/>
              <a:gd name="connsiteY8" fmla="*/ 6274128 h 6405386"/>
              <a:gd name="connsiteX9" fmla="*/ 7394324 w 7680682"/>
              <a:gd name="connsiteY9" fmla="*/ 6402154 h 6405386"/>
              <a:gd name="connsiteX10" fmla="*/ 7142118 w 7680682"/>
              <a:gd name="connsiteY10" fmla="*/ 6405352 h 6405386"/>
              <a:gd name="connsiteX0" fmla="*/ 7142118 w 7680682"/>
              <a:gd name="connsiteY0" fmla="*/ 6433518 h 6433552"/>
              <a:gd name="connsiteX1" fmla="*/ 6552830 w 7680682"/>
              <a:gd name="connsiteY1" fmla="*/ 6424418 h 6433552"/>
              <a:gd name="connsiteX2" fmla="*/ 987782 w 7680682"/>
              <a:gd name="connsiteY2" fmla="*/ 6393888 h 6433552"/>
              <a:gd name="connsiteX3" fmla="*/ 0 w 7680682"/>
              <a:gd name="connsiteY3" fmla="*/ 6365104 h 6433552"/>
              <a:gd name="connsiteX4" fmla="*/ 0 w 7680682"/>
              <a:gd name="connsiteY4" fmla="*/ 60538 h 6433552"/>
              <a:gd name="connsiteX5" fmla="*/ 233782 w 7680682"/>
              <a:gd name="connsiteY5" fmla="*/ 0 h 6433552"/>
              <a:gd name="connsiteX6" fmla="*/ 6431319 w 7680682"/>
              <a:gd name="connsiteY6" fmla="*/ 28166 h 6433552"/>
              <a:gd name="connsiteX7" fmla="*/ 7631470 w 7680682"/>
              <a:gd name="connsiteY7" fmla="*/ 58697 h 6433552"/>
              <a:gd name="connsiteX8" fmla="*/ 7560032 w 7680682"/>
              <a:gd name="connsiteY8" fmla="*/ 6302294 h 6433552"/>
              <a:gd name="connsiteX9" fmla="*/ 7394324 w 7680682"/>
              <a:gd name="connsiteY9" fmla="*/ 6430320 h 6433552"/>
              <a:gd name="connsiteX10" fmla="*/ 7142118 w 7680682"/>
              <a:gd name="connsiteY10" fmla="*/ 6433518 h 6433552"/>
              <a:gd name="connsiteX0" fmla="*/ 7142118 w 7680682"/>
              <a:gd name="connsiteY0" fmla="*/ 6433518 h 6433552"/>
              <a:gd name="connsiteX1" fmla="*/ 6552830 w 7680682"/>
              <a:gd name="connsiteY1" fmla="*/ 6424418 h 6433552"/>
              <a:gd name="connsiteX2" fmla="*/ 987782 w 7680682"/>
              <a:gd name="connsiteY2" fmla="*/ 6393888 h 6433552"/>
              <a:gd name="connsiteX3" fmla="*/ 0 w 7680682"/>
              <a:gd name="connsiteY3" fmla="*/ 6365104 h 6433552"/>
              <a:gd name="connsiteX4" fmla="*/ 42138 w 7680682"/>
              <a:gd name="connsiteY4" fmla="*/ 40219 h 6433552"/>
              <a:gd name="connsiteX5" fmla="*/ 233782 w 7680682"/>
              <a:gd name="connsiteY5" fmla="*/ 0 h 6433552"/>
              <a:gd name="connsiteX6" fmla="*/ 6431319 w 7680682"/>
              <a:gd name="connsiteY6" fmla="*/ 28166 h 6433552"/>
              <a:gd name="connsiteX7" fmla="*/ 7631470 w 7680682"/>
              <a:gd name="connsiteY7" fmla="*/ 58697 h 6433552"/>
              <a:gd name="connsiteX8" fmla="*/ 7560032 w 7680682"/>
              <a:gd name="connsiteY8" fmla="*/ 6302294 h 6433552"/>
              <a:gd name="connsiteX9" fmla="*/ 7394324 w 7680682"/>
              <a:gd name="connsiteY9" fmla="*/ 6430320 h 6433552"/>
              <a:gd name="connsiteX10" fmla="*/ 7142118 w 7680682"/>
              <a:gd name="connsiteY10" fmla="*/ 6433518 h 6433552"/>
              <a:gd name="connsiteX0" fmla="*/ 7149875 w 7688439"/>
              <a:gd name="connsiteY0" fmla="*/ 6433518 h 6433552"/>
              <a:gd name="connsiteX1" fmla="*/ 6560587 w 7688439"/>
              <a:gd name="connsiteY1" fmla="*/ 6424418 h 6433552"/>
              <a:gd name="connsiteX2" fmla="*/ 995539 w 7688439"/>
              <a:gd name="connsiteY2" fmla="*/ 6393888 h 6433552"/>
              <a:gd name="connsiteX3" fmla="*/ 7757 w 7688439"/>
              <a:gd name="connsiteY3" fmla="*/ 6365104 h 6433552"/>
              <a:gd name="connsiteX4" fmla="*/ 49895 w 7688439"/>
              <a:gd name="connsiteY4" fmla="*/ 40219 h 6433552"/>
              <a:gd name="connsiteX5" fmla="*/ 241539 w 7688439"/>
              <a:gd name="connsiteY5" fmla="*/ 0 h 6433552"/>
              <a:gd name="connsiteX6" fmla="*/ 6439076 w 7688439"/>
              <a:gd name="connsiteY6" fmla="*/ 28166 h 6433552"/>
              <a:gd name="connsiteX7" fmla="*/ 7639227 w 7688439"/>
              <a:gd name="connsiteY7" fmla="*/ 58697 h 6433552"/>
              <a:gd name="connsiteX8" fmla="*/ 7567789 w 7688439"/>
              <a:gd name="connsiteY8" fmla="*/ 6302294 h 6433552"/>
              <a:gd name="connsiteX9" fmla="*/ 7402081 w 7688439"/>
              <a:gd name="connsiteY9" fmla="*/ 6430320 h 6433552"/>
              <a:gd name="connsiteX10" fmla="*/ 7149875 w 7688439"/>
              <a:gd name="connsiteY10" fmla="*/ 6433518 h 6433552"/>
              <a:gd name="connsiteX0" fmla="*/ 7149875 w 7664186"/>
              <a:gd name="connsiteY0" fmla="*/ 6433518 h 6433552"/>
              <a:gd name="connsiteX1" fmla="*/ 6560587 w 7664186"/>
              <a:gd name="connsiteY1" fmla="*/ 6424418 h 6433552"/>
              <a:gd name="connsiteX2" fmla="*/ 995539 w 7664186"/>
              <a:gd name="connsiteY2" fmla="*/ 6393888 h 6433552"/>
              <a:gd name="connsiteX3" fmla="*/ 7757 w 7664186"/>
              <a:gd name="connsiteY3" fmla="*/ 6365104 h 6433552"/>
              <a:gd name="connsiteX4" fmla="*/ 49895 w 7664186"/>
              <a:gd name="connsiteY4" fmla="*/ 40219 h 6433552"/>
              <a:gd name="connsiteX5" fmla="*/ 241539 w 7664186"/>
              <a:gd name="connsiteY5" fmla="*/ 0 h 6433552"/>
              <a:gd name="connsiteX6" fmla="*/ 6439076 w 7664186"/>
              <a:gd name="connsiteY6" fmla="*/ 28166 h 6433552"/>
              <a:gd name="connsiteX7" fmla="*/ 7639227 w 7664186"/>
              <a:gd name="connsiteY7" fmla="*/ 58697 h 6433552"/>
              <a:gd name="connsiteX8" fmla="*/ 7567789 w 7664186"/>
              <a:gd name="connsiteY8" fmla="*/ 6302294 h 6433552"/>
              <a:gd name="connsiteX9" fmla="*/ 7402081 w 7664186"/>
              <a:gd name="connsiteY9" fmla="*/ 6430320 h 6433552"/>
              <a:gd name="connsiteX10" fmla="*/ 7149875 w 7664186"/>
              <a:gd name="connsiteY10" fmla="*/ 6433518 h 6433552"/>
              <a:gd name="connsiteX0" fmla="*/ 7149875 w 7657158"/>
              <a:gd name="connsiteY0" fmla="*/ 6433518 h 6433552"/>
              <a:gd name="connsiteX1" fmla="*/ 6560587 w 7657158"/>
              <a:gd name="connsiteY1" fmla="*/ 6424418 h 6433552"/>
              <a:gd name="connsiteX2" fmla="*/ 995539 w 7657158"/>
              <a:gd name="connsiteY2" fmla="*/ 6393888 h 6433552"/>
              <a:gd name="connsiteX3" fmla="*/ 7757 w 7657158"/>
              <a:gd name="connsiteY3" fmla="*/ 6365104 h 6433552"/>
              <a:gd name="connsiteX4" fmla="*/ 49895 w 7657158"/>
              <a:gd name="connsiteY4" fmla="*/ 40219 h 6433552"/>
              <a:gd name="connsiteX5" fmla="*/ 241539 w 7657158"/>
              <a:gd name="connsiteY5" fmla="*/ 0 h 6433552"/>
              <a:gd name="connsiteX6" fmla="*/ 6439076 w 7657158"/>
              <a:gd name="connsiteY6" fmla="*/ 28166 h 6433552"/>
              <a:gd name="connsiteX7" fmla="*/ 7639227 w 7657158"/>
              <a:gd name="connsiteY7" fmla="*/ 58697 h 6433552"/>
              <a:gd name="connsiteX8" fmla="*/ 7567789 w 7657158"/>
              <a:gd name="connsiteY8" fmla="*/ 6302294 h 6433552"/>
              <a:gd name="connsiteX9" fmla="*/ 7402081 w 7657158"/>
              <a:gd name="connsiteY9" fmla="*/ 6430320 h 6433552"/>
              <a:gd name="connsiteX10" fmla="*/ 7149875 w 7657158"/>
              <a:gd name="connsiteY10" fmla="*/ 6433518 h 6433552"/>
              <a:gd name="connsiteX0" fmla="*/ 7149875 w 7661310"/>
              <a:gd name="connsiteY0" fmla="*/ 6433518 h 6452113"/>
              <a:gd name="connsiteX1" fmla="*/ 6560587 w 7661310"/>
              <a:gd name="connsiteY1" fmla="*/ 6424418 h 6452113"/>
              <a:gd name="connsiteX2" fmla="*/ 995539 w 7661310"/>
              <a:gd name="connsiteY2" fmla="*/ 6393888 h 6452113"/>
              <a:gd name="connsiteX3" fmla="*/ 7757 w 7661310"/>
              <a:gd name="connsiteY3" fmla="*/ 6365104 h 6452113"/>
              <a:gd name="connsiteX4" fmla="*/ 49895 w 7661310"/>
              <a:gd name="connsiteY4" fmla="*/ 40219 h 6452113"/>
              <a:gd name="connsiteX5" fmla="*/ 241539 w 7661310"/>
              <a:gd name="connsiteY5" fmla="*/ 0 h 6452113"/>
              <a:gd name="connsiteX6" fmla="*/ 6439076 w 7661310"/>
              <a:gd name="connsiteY6" fmla="*/ 28166 h 6452113"/>
              <a:gd name="connsiteX7" fmla="*/ 7639227 w 7661310"/>
              <a:gd name="connsiteY7" fmla="*/ 58697 h 6452113"/>
              <a:gd name="connsiteX8" fmla="*/ 7589645 w 7661310"/>
              <a:gd name="connsiteY8" fmla="*/ 6366021 h 6452113"/>
              <a:gd name="connsiteX9" fmla="*/ 7402081 w 7661310"/>
              <a:gd name="connsiteY9" fmla="*/ 6430320 h 6452113"/>
              <a:gd name="connsiteX10" fmla="*/ 7149875 w 7661310"/>
              <a:gd name="connsiteY10" fmla="*/ 6433518 h 6452113"/>
              <a:gd name="connsiteX0" fmla="*/ 7149875 w 7657523"/>
              <a:gd name="connsiteY0" fmla="*/ 6433518 h 6452112"/>
              <a:gd name="connsiteX1" fmla="*/ 6560587 w 7657523"/>
              <a:gd name="connsiteY1" fmla="*/ 6424418 h 6452112"/>
              <a:gd name="connsiteX2" fmla="*/ 995539 w 7657523"/>
              <a:gd name="connsiteY2" fmla="*/ 6393888 h 6452112"/>
              <a:gd name="connsiteX3" fmla="*/ 7757 w 7657523"/>
              <a:gd name="connsiteY3" fmla="*/ 6365104 h 6452112"/>
              <a:gd name="connsiteX4" fmla="*/ 49895 w 7657523"/>
              <a:gd name="connsiteY4" fmla="*/ 40219 h 6452112"/>
              <a:gd name="connsiteX5" fmla="*/ 241539 w 7657523"/>
              <a:gd name="connsiteY5" fmla="*/ 0 h 6452112"/>
              <a:gd name="connsiteX6" fmla="*/ 6439076 w 7657523"/>
              <a:gd name="connsiteY6" fmla="*/ 28166 h 6452112"/>
              <a:gd name="connsiteX7" fmla="*/ 7639227 w 7657523"/>
              <a:gd name="connsiteY7" fmla="*/ 58697 h 6452112"/>
              <a:gd name="connsiteX8" fmla="*/ 7589645 w 7657523"/>
              <a:gd name="connsiteY8" fmla="*/ 6366021 h 6452112"/>
              <a:gd name="connsiteX9" fmla="*/ 7402081 w 7657523"/>
              <a:gd name="connsiteY9" fmla="*/ 6430320 h 6452112"/>
              <a:gd name="connsiteX10" fmla="*/ 7149875 w 7657523"/>
              <a:gd name="connsiteY10" fmla="*/ 6433518 h 6452112"/>
              <a:gd name="connsiteX0" fmla="*/ 7149875 w 7639227"/>
              <a:gd name="connsiteY0" fmla="*/ 6433518 h 6452112"/>
              <a:gd name="connsiteX1" fmla="*/ 6560587 w 7639227"/>
              <a:gd name="connsiteY1" fmla="*/ 6424418 h 6452112"/>
              <a:gd name="connsiteX2" fmla="*/ 995539 w 7639227"/>
              <a:gd name="connsiteY2" fmla="*/ 6393888 h 6452112"/>
              <a:gd name="connsiteX3" fmla="*/ 7757 w 7639227"/>
              <a:gd name="connsiteY3" fmla="*/ 6365104 h 6452112"/>
              <a:gd name="connsiteX4" fmla="*/ 49895 w 7639227"/>
              <a:gd name="connsiteY4" fmla="*/ 40219 h 6452112"/>
              <a:gd name="connsiteX5" fmla="*/ 241539 w 7639227"/>
              <a:gd name="connsiteY5" fmla="*/ 0 h 6452112"/>
              <a:gd name="connsiteX6" fmla="*/ 6439076 w 7639227"/>
              <a:gd name="connsiteY6" fmla="*/ 28166 h 6452112"/>
              <a:gd name="connsiteX7" fmla="*/ 7639227 w 7639227"/>
              <a:gd name="connsiteY7" fmla="*/ 58697 h 6452112"/>
              <a:gd name="connsiteX8" fmla="*/ 7589645 w 7639227"/>
              <a:gd name="connsiteY8" fmla="*/ 6366021 h 6452112"/>
              <a:gd name="connsiteX9" fmla="*/ 7402081 w 7639227"/>
              <a:gd name="connsiteY9" fmla="*/ 6430320 h 6452112"/>
              <a:gd name="connsiteX10" fmla="*/ 7149875 w 7639227"/>
              <a:gd name="connsiteY10" fmla="*/ 6433518 h 6452112"/>
              <a:gd name="connsiteX0" fmla="*/ 7149875 w 7641711"/>
              <a:gd name="connsiteY0" fmla="*/ 6433518 h 6473199"/>
              <a:gd name="connsiteX1" fmla="*/ 6560587 w 7641711"/>
              <a:gd name="connsiteY1" fmla="*/ 6424418 h 6473199"/>
              <a:gd name="connsiteX2" fmla="*/ 995539 w 7641711"/>
              <a:gd name="connsiteY2" fmla="*/ 6393888 h 6473199"/>
              <a:gd name="connsiteX3" fmla="*/ 7757 w 7641711"/>
              <a:gd name="connsiteY3" fmla="*/ 6365104 h 6473199"/>
              <a:gd name="connsiteX4" fmla="*/ 49895 w 7641711"/>
              <a:gd name="connsiteY4" fmla="*/ 40219 h 6473199"/>
              <a:gd name="connsiteX5" fmla="*/ 241539 w 7641711"/>
              <a:gd name="connsiteY5" fmla="*/ 0 h 6473199"/>
              <a:gd name="connsiteX6" fmla="*/ 6439076 w 7641711"/>
              <a:gd name="connsiteY6" fmla="*/ 28166 h 6473199"/>
              <a:gd name="connsiteX7" fmla="*/ 7639227 w 7641711"/>
              <a:gd name="connsiteY7" fmla="*/ 58697 h 6473199"/>
              <a:gd name="connsiteX8" fmla="*/ 7618786 w 7641711"/>
              <a:gd name="connsiteY8" fmla="*/ 6397885 h 6473199"/>
              <a:gd name="connsiteX9" fmla="*/ 7402081 w 7641711"/>
              <a:gd name="connsiteY9" fmla="*/ 6430320 h 6473199"/>
              <a:gd name="connsiteX10" fmla="*/ 7149875 w 7641711"/>
              <a:gd name="connsiteY10" fmla="*/ 6433518 h 6473199"/>
              <a:gd name="connsiteX0" fmla="*/ 7149875 w 7641711"/>
              <a:gd name="connsiteY0" fmla="*/ 6433518 h 6438168"/>
              <a:gd name="connsiteX1" fmla="*/ 6560587 w 7641711"/>
              <a:gd name="connsiteY1" fmla="*/ 6424418 h 6438168"/>
              <a:gd name="connsiteX2" fmla="*/ 995539 w 7641711"/>
              <a:gd name="connsiteY2" fmla="*/ 6393888 h 6438168"/>
              <a:gd name="connsiteX3" fmla="*/ 7757 w 7641711"/>
              <a:gd name="connsiteY3" fmla="*/ 6365104 h 6438168"/>
              <a:gd name="connsiteX4" fmla="*/ 49895 w 7641711"/>
              <a:gd name="connsiteY4" fmla="*/ 40219 h 6438168"/>
              <a:gd name="connsiteX5" fmla="*/ 241539 w 7641711"/>
              <a:gd name="connsiteY5" fmla="*/ 0 h 6438168"/>
              <a:gd name="connsiteX6" fmla="*/ 6439076 w 7641711"/>
              <a:gd name="connsiteY6" fmla="*/ 28166 h 6438168"/>
              <a:gd name="connsiteX7" fmla="*/ 7639227 w 7641711"/>
              <a:gd name="connsiteY7" fmla="*/ 58697 h 6438168"/>
              <a:gd name="connsiteX8" fmla="*/ 7618786 w 7641711"/>
              <a:gd name="connsiteY8" fmla="*/ 6397885 h 6438168"/>
              <a:gd name="connsiteX9" fmla="*/ 7402081 w 7641711"/>
              <a:gd name="connsiteY9" fmla="*/ 6430320 h 6438168"/>
              <a:gd name="connsiteX10" fmla="*/ 7149875 w 7641711"/>
              <a:gd name="connsiteY10" fmla="*/ 6433518 h 6438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41711" h="6438168">
                <a:moveTo>
                  <a:pt x="7149875" y="6433518"/>
                </a:moveTo>
                <a:cubicBezTo>
                  <a:pt x="6975114" y="6433129"/>
                  <a:pt x="6756136" y="6429491"/>
                  <a:pt x="6560587" y="6424418"/>
                </a:cubicBezTo>
                <a:lnTo>
                  <a:pt x="995539" y="6393888"/>
                </a:lnTo>
                <a:lnTo>
                  <a:pt x="7757" y="6365104"/>
                </a:lnTo>
                <a:cubicBezTo>
                  <a:pt x="-20334" y="4216169"/>
                  <a:pt x="35849" y="2148514"/>
                  <a:pt x="49895" y="40219"/>
                </a:cubicBezTo>
                <a:lnTo>
                  <a:pt x="241539" y="0"/>
                </a:lnTo>
                <a:lnTo>
                  <a:pt x="6439076" y="28166"/>
                </a:lnTo>
                <a:cubicBezTo>
                  <a:pt x="6939139" y="58697"/>
                  <a:pt x="7296327" y="28165"/>
                  <a:pt x="7639227" y="58697"/>
                </a:cubicBezTo>
                <a:cubicBezTo>
                  <a:pt x="7638435" y="2070139"/>
                  <a:pt x="7653203" y="4107561"/>
                  <a:pt x="7618786" y="6397885"/>
                </a:cubicBezTo>
                <a:cubicBezTo>
                  <a:pt x="7625166" y="6478264"/>
                  <a:pt x="7566387" y="6409966"/>
                  <a:pt x="7402081" y="6430320"/>
                </a:cubicBezTo>
                <a:cubicBezTo>
                  <a:pt x="7343671" y="6432816"/>
                  <a:pt x="7254732" y="6433752"/>
                  <a:pt x="7149875" y="6433518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30" name="Picture 6" descr="Gouden sterren rating met vijf gouden sterren Stockafbeelding">
            <a:extLst>
              <a:ext uri="{FF2B5EF4-FFF2-40B4-BE49-F238E27FC236}">
                <a16:creationId xmlns:a16="http://schemas.microsoft.com/office/drawing/2014/main" id="{2A2184B4-2092-AC92-87D1-43EC7B93D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3156" y="509581"/>
            <a:ext cx="9272427" cy="401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udio 4">
            <a:hlinkClick r:id="" action="ppaction://media"/>
            <a:extLst>
              <a:ext uri="{FF2B5EF4-FFF2-40B4-BE49-F238E27FC236}">
                <a16:creationId xmlns:a16="http://schemas.microsoft.com/office/drawing/2014/main" id="{07349546-8289-D47A-3998-611013F0D27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810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392"/>
    </mc:Choice>
    <mc:Fallback>
      <p:transition spd="slow" advTm="113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01F0C-4B6B-27E5-B9E4-A0C56C949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Deze presentatie ...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12A309-039A-F73C-63AF-5CD8996E5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Geeft je verdieping op de huidige stof met het vervoegen van werkwoorden in de tegenwoordige tijd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Is voor leerlingen die extra interesse hebben of meer uitdaging nodig hebben.</a:t>
            </a:r>
          </a:p>
        </p:txBody>
      </p:sp>
      <p:pic>
        <p:nvPicPr>
          <p:cNvPr id="4" name="Audio 3">
            <a:hlinkClick r:id="" action="ppaction://media"/>
            <a:extLst>
              <a:ext uri="{FF2B5EF4-FFF2-40B4-BE49-F238E27FC236}">
                <a16:creationId xmlns:a16="http://schemas.microsoft.com/office/drawing/2014/main" id="{8333CD94-B229-6296-3191-6B318BB902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044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506"/>
    </mc:Choice>
    <mc:Fallback>
      <p:transition spd="slow" advTm="265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22E97-3EB0-E534-5CB9-004BFA13F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weet je nog?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5D773C-F9A9-20B8-47EF-A1DD80843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Hoe vond je ook alweer de stam van een werkwoord?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Hoe vind je het onderwerp in de zin?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Welke soorten werkwoorden hadden we?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Welke uitgangen kwamen nou achter de stam?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nl-NL" dirty="0"/>
          </a:p>
          <a:p>
            <a:r>
              <a:rPr lang="nl-NL" dirty="0"/>
              <a:t>Maak eventueel gebruik van de eerdere hulpmiddelen, wanneer je iets vergeten bent.</a:t>
            </a:r>
          </a:p>
        </p:txBody>
      </p:sp>
      <p:pic>
        <p:nvPicPr>
          <p:cNvPr id="4" name="Audio 3">
            <a:hlinkClick r:id="" action="ppaction://media"/>
            <a:extLst>
              <a:ext uri="{FF2B5EF4-FFF2-40B4-BE49-F238E27FC236}">
                <a16:creationId xmlns:a16="http://schemas.microsoft.com/office/drawing/2014/main" id="{ED0DE59E-F139-2BC6-D8BD-F50F6CE561F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8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794"/>
    </mc:Choice>
    <mc:Fallback>
      <p:transition spd="slow" advTm="467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44AA1-CB95-31B7-91F3-96F4A725B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Sterleerstof </a:t>
            </a:r>
          </a:p>
        </p:txBody>
      </p:sp>
      <p:sp>
        <p:nvSpPr>
          <p:cNvPr id="6" name="5-puntige ster 5">
            <a:extLst>
              <a:ext uri="{FF2B5EF4-FFF2-40B4-BE49-F238E27FC236}">
                <a16:creationId xmlns:a16="http://schemas.microsoft.com/office/drawing/2014/main" id="{7D2B4A11-DA75-4C2F-49AA-A9416CCDA361}"/>
              </a:ext>
            </a:extLst>
          </p:cNvPr>
          <p:cNvSpPr/>
          <p:nvPr/>
        </p:nvSpPr>
        <p:spPr>
          <a:xfrm>
            <a:off x="10331669" y="558209"/>
            <a:ext cx="1397876" cy="114831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7" name="Tabel 4">
            <a:extLst>
              <a:ext uri="{FF2B5EF4-FFF2-40B4-BE49-F238E27FC236}">
                <a16:creationId xmlns:a16="http://schemas.microsoft.com/office/drawing/2014/main" id="{6EF5E6BB-04B9-1A2C-8676-CC386DDB64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786820"/>
              </p:ext>
            </p:extLst>
          </p:nvPr>
        </p:nvGraphicFramePr>
        <p:xfrm>
          <a:off x="644978" y="1604478"/>
          <a:ext cx="6733284" cy="4572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683321">
                  <a:extLst>
                    <a:ext uri="{9D8B030D-6E8A-4147-A177-3AD203B41FA5}">
                      <a16:colId xmlns:a16="http://schemas.microsoft.com/office/drawing/2014/main" val="313362687"/>
                    </a:ext>
                  </a:extLst>
                </a:gridCol>
                <a:gridCol w="1683321">
                  <a:extLst>
                    <a:ext uri="{9D8B030D-6E8A-4147-A177-3AD203B41FA5}">
                      <a16:colId xmlns:a16="http://schemas.microsoft.com/office/drawing/2014/main" val="1405750816"/>
                    </a:ext>
                  </a:extLst>
                </a:gridCol>
                <a:gridCol w="1683321">
                  <a:extLst>
                    <a:ext uri="{9D8B030D-6E8A-4147-A177-3AD203B41FA5}">
                      <a16:colId xmlns:a16="http://schemas.microsoft.com/office/drawing/2014/main" val="493625886"/>
                    </a:ext>
                  </a:extLst>
                </a:gridCol>
                <a:gridCol w="1683321">
                  <a:extLst>
                    <a:ext uri="{9D8B030D-6E8A-4147-A177-3AD203B41FA5}">
                      <a16:colId xmlns:a16="http://schemas.microsoft.com/office/drawing/2014/main" val="21788470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spielen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tanzen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warten</a:t>
                      </a:r>
                      <a:endParaRPr lang="nl-N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760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sz="2400" b="1" dirty="0"/>
                        <a:t>ezelsbruggetje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strike="noStrike" dirty="0" err="1"/>
                        <a:t>fe</a:t>
                      </a:r>
                      <a:r>
                        <a:rPr lang="nl-NL" sz="2400" b="1" strike="noStrike" dirty="0"/>
                        <a:t>  </a:t>
                      </a:r>
                      <a:r>
                        <a:rPr lang="nl-NL" sz="2400" b="1" strike="noStrike" dirty="0" err="1"/>
                        <a:t>esttenten</a:t>
                      </a:r>
                      <a:endParaRPr lang="nl-NL" sz="2400" b="1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strike="noStrike" dirty="0"/>
                        <a:t>e  </a:t>
                      </a:r>
                      <a:r>
                        <a:rPr lang="nl-NL" sz="2400" b="1" dirty="0" err="1"/>
                        <a:t>ettenten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/>
                        <a:t>f </a:t>
                      </a:r>
                      <a:r>
                        <a:rPr lang="nl-NL" sz="2400" b="1" dirty="0" err="1"/>
                        <a:t>eesteteneten</a:t>
                      </a:r>
                      <a:endParaRPr lang="nl-N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930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nl-NL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202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ich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spiel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e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tanz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e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wart</a:t>
                      </a:r>
                      <a:r>
                        <a:rPr lang="nl-NL" sz="2400" b="1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endParaRPr lang="nl-NL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174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="1" dirty="0"/>
                        <a:t>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spiel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st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tanz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t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wart</a:t>
                      </a:r>
                      <a:r>
                        <a:rPr lang="nl-NL" sz="2400" b="1" dirty="0" err="1">
                          <a:solidFill>
                            <a:srgbClr val="FF0000"/>
                          </a:solidFill>
                        </a:rPr>
                        <a:t>est</a:t>
                      </a:r>
                      <a:endParaRPr lang="nl-NL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768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="1" dirty="0"/>
                        <a:t>er/</a:t>
                      </a:r>
                      <a:r>
                        <a:rPr lang="nl-NL" sz="2400" b="1" dirty="0" err="1"/>
                        <a:t>sie</a:t>
                      </a:r>
                      <a:r>
                        <a:rPr lang="nl-NL" sz="2400" b="1" dirty="0"/>
                        <a:t>/es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spiel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t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tanz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t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wart</a:t>
                      </a:r>
                      <a:r>
                        <a:rPr lang="nl-NL" sz="2400" b="1" dirty="0" err="1">
                          <a:solidFill>
                            <a:srgbClr val="FF0000"/>
                          </a:solidFill>
                        </a:rPr>
                        <a:t>et</a:t>
                      </a:r>
                      <a:endParaRPr lang="nl-NL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54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810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wir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spiel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en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tanz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en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wart</a:t>
                      </a:r>
                      <a:r>
                        <a:rPr lang="nl-NL" sz="2400" b="1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nl-NL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145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ihr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spiel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t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tanz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t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wart</a:t>
                      </a:r>
                      <a:r>
                        <a:rPr lang="nl-NL" sz="2400" b="1" dirty="0" err="1">
                          <a:solidFill>
                            <a:srgbClr val="FF0000"/>
                          </a:solidFill>
                        </a:rPr>
                        <a:t>et</a:t>
                      </a:r>
                      <a:endParaRPr lang="nl-NL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9391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Sie</a:t>
                      </a:r>
                      <a:r>
                        <a:rPr lang="nl-NL" sz="2400" b="1" dirty="0"/>
                        <a:t>/</a:t>
                      </a:r>
                      <a:r>
                        <a:rPr lang="nl-NL" sz="2400" b="1" dirty="0" err="1"/>
                        <a:t>sie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spiel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en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tanz</a:t>
                      </a:r>
                      <a:r>
                        <a:rPr lang="nl-NL" sz="2400" b="1" dirty="0" err="1">
                          <a:solidFill>
                            <a:schemeClr val="accent4"/>
                          </a:solidFill>
                        </a:rPr>
                        <a:t>en</a:t>
                      </a:r>
                      <a:endParaRPr lang="nl-NL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b="1" dirty="0" err="1"/>
                        <a:t>wart</a:t>
                      </a:r>
                      <a:r>
                        <a:rPr lang="nl-NL" sz="2400" b="1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nl-NL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36258"/>
                  </a:ext>
                </a:extLst>
              </a:tr>
            </a:tbl>
          </a:graphicData>
        </a:graphic>
      </p:graphicFrame>
      <p:sp>
        <p:nvSpPr>
          <p:cNvPr id="8" name="Lijntoelichting 1 (accentlijn) 7">
            <a:extLst>
              <a:ext uri="{FF2B5EF4-FFF2-40B4-BE49-F238E27FC236}">
                <a16:creationId xmlns:a16="http://schemas.microsoft.com/office/drawing/2014/main" id="{E4FF3C36-0993-9F92-A82E-B4C25F51BB2A}"/>
              </a:ext>
            </a:extLst>
          </p:cNvPr>
          <p:cNvSpPr/>
          <p:nvPr/>
        </p:nvSpPr>
        <p:spPr>
          <a:xfrm>
            <a:off x="8178361" y="1972340"/>
            <a:ext cx="1187669" cy="1114097"/>
          </a:xfrm>
          <a:prstGeom prst="accentCallout1">
            <a:avLst>
              <a:gd name="adj1" fmla="val 18750"/>
              <a:gd name="adj2" fmla="val -8333"/>
              <a:gd name="adj3" fmla="val -4481"/>
              <a:gd name="adj4" fmla="val -15780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 err="1"/>
              <a:t>Tipp</a:t>
            </a:r>
            <a:r>
              <a:rPr lang="nl-NL" sz="2000" b="1" dirty="0"/>
              <a:t>:</a:t>
            </a:r>
          </a:p>
          <a:p>
            <a:pPr algn="ctr"/>
            <a:r>
              <a:rPr lang="nl-NL" sz="2000" b="1" dirty="0"/>
              <a:t>d/t = extra -e</a:t>
            </a:r>
          </a:p>
        </p:txBody>
      </p:sp>
      <p:pic>
        <p:nvPicPr>
          <p:cNvPr id="9" name="Audio 8">
            <a:hlinkClick r:id="" action="ppaction://media"/>
            <a:extLst>
              <a:ext uri="{FF2B5EF4-FFF2-40B4-BE49-F238E27FC236}">
                <a16:creationId xmlns:a16="http://schemas.microsoft.com/office/drawing/2014/main" id="{1498326E-3AD8-6AD7-88F4-A983CCEC20F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39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67189"/>
    </mc:Choice>
    <mc:Fallback>
      <p:transition spd="slow" advTm="1671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3EF705-E3A1-02DC-40F8-2751A940C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Oefenen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2CEF6D-171B-45E2-AD57-B4C39CCA0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... (</a:t>
            </a:r>
            <a:r>
              <a:rPr lang="nl-NL" dirty="0" err="1"/>
              <a:t>warten</a:t>
            </a:r>
            <a:r>
              <a:rPr lang="nl-NL" dirty="0"/>
              <a:t>) du </a:t>
            </a:r>
            <a:r>
              <a:rPr lang="nl-NL" dirty="0" err="1"/>
              <a:t>jeden</a:t>
            </a:r>
            <a:r>
              <a:rPr lang="nl-NL" dirty="0"/>
              <a:t> Tag </a:t>
            </a:r>
            <a:r>
              <a:rPr lang="nl-NL" dirty="0" err="1"/>
              <a:t>beim</a:t>
            </a:r>
            <a:r>
              <a:rPr lang="nl-NL" dirty="0"/>
              <a:t> Bus?</a:t>
            </a:r>
          </a:p>
          <a:p>
            <a:pPr marL="514350" indent="-514350">
              <a:buAutoNum type="arabicPeriod"/>
            </a:pPr>
            <a:r>
              <a:rPr lang="nl-NL" dirty="0" err="1"/>
              <a:t>Ihr</a:t>
            </a:r>
            <a:r>
              <a:rPr lang="nl-NL" dirty="0"/>
              <a:t> ... (melden) </a:t>
            </a:r>
            <a:r>
              <a:rPr lang="nl-NL" dirty="0" err="1"/>
              <a:t>euch</a:t>
            </a:r>
            <a:r>
              <a:rPr lang="nl-NL" dirty="0"/>
              <a:t> morgen bei der </a:t>
            </a:r>
            <a:r>
              <a:rPr lang="nl-NL" dirty="0" err="1"/>
              <a:t>Rezeption</a:t>
            </a:r>
            <a:r>
              <a:rPr lang="nl-NL" dirty="0"/>
              <a:t>.</a:t>
            </a:r>
          </a:p>
          <a:p>
            <a:endParaRPr lang="nl-NL" dirty="0"/>
          </a:p>
        </p:txBody>
      </p:sp>
      <p:pic>
        <p:nvPicPr>
          <p:cNvPr id="4" name="Audio 3">
            <a:hlinkClick r:id="" action="ppaction://media"/>
            <a:extLst>
              <a:ext uri="{FF2B5EF4-FFF2-40B4-BE49-F238E27FC236}">
                <a16:creationId xmlns:a16="http://schemas.microsoft.com/office/drawing/2014/main" id="{8A25F3B6-A67E-5A26-699C-3AAC75A721A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44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469"/>
    </mc:Choice>
    <mc:Fallback>
      <p:transition spd="slow" advTm="2046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0FA04-F31A-3961-A5EA-DD7C9008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Antwoorden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BAC8F2-5DC5-DFA8-F487-A6D676EE8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6" y="2089298"/>
            <a:ext cx="3225453" cy="3827722"/>
          </a:xfrm>
        </p:spPr>
        <p:txBody>
          <a:bodyPr/>
          <a:lstStyle/>
          <a:p>
            <a:r>
              <a:rPr lang="nl-NL" dirty="0"/>
              <a:t>1. </a:t>
            </a:r>
          </a:p>
          <a:p>
            <a:r>
              <a:rPr lang="nl-NL" dirty="0"/>
              <a:t>Stam: wart</a:t>
            </a:r>
          </a:p>
          <a:p>
            <a:r>
              <a:rPr lang="nl-NL" dirty="0"/>
              <a:t>Onderwerp: du</a:t>
            </a:r>
          </a:p>
          <a:p>
            <a:r>
              <a:rPr lang="nl-NL" dirty="0"/>
              <a:t>Soort werkwoord: d/t</a:t>
            </a:r>
          </a:p>
          <a:p>
            <a:r>
              <a:rPr lang="nl-NL" dirty="0"/>
              <a:t>Antwoord: </a:t>
            </a:r>
            <a:r>
              <a:rPr lang="nl-NL" dirty="0" err="1"/>
              <a:t>wart</a:t>
            </a:r>
            <a:r>
              <a:rPr lang="nl-NL" dirty="0" err="1">
                <a:solidFill>
                  <a:srgbClr val="FF0000"/>
                </a:solidFill>
              </a:rPr>
              <a:t>e</a:t>
            </a:r>
            <a:r>
              <a:rPr lang="nl-NL" dirty="0" err="1"/>
              <a:t>st</a:t>
            </a: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62C3E560-7BB6-B99E-A985-1B8A6B691B12}"/>
              </a:ext>
            </a:extLst>
          </p:cNvPr>
          <p:cNvSpPr txBox="1">
            <a:spLocks/>
          </p:cNvSpPr>
          <p:nvPr/>
        </p:nvSpPr>
        <p:spPr>
          <a:xfrm>
            <a:off x="4720370" y="2089298"/>
            <a:ext cx="3225453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SzPct val="73000"/>
              <a:buFontTx/>
              <a:buNone/>
              <a:defRPr sz="32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0000"/>
              <a:buFont typeface="Arial" panose="020B0604020202020204" pitchFamily="34" charset="0"/>
              <a:buChar char="•"/>
              <a:defRPr sz="28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32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3000"/>
              <a:buFontTx/>
              <a:buNone/>
              <a:defRPr sz="24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86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3000"/>
              <a:buFont typeface="Arial" panose="020B0604020202020204" pitchFamily="34" charset="0"/>
              <a:buChar char="•"/>
              <a:defRPr sz="20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4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SzPct val="73000"/>
              <a:buFontTx/>
              <a:buNone/>
              <a:defRPr sz="2000" b="1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2. </a:t>
            </a:r>
          </a:p>
          <a:p>
            <a:r>
              <a:rPr lang="nl-NL" dirty="0"/>
              <a:t>Stam: meld</a:t>
            </a:r>
          </a:p>
          <a:p>
            <a:r>
              <a:rPr lang="nl-NL" dirty="0"/>
              <a:t>Onderwerp: </a:t>
            </a:r>
            <a:r>
              <a:rPr lang="nl-NL" dirty="0" err="1"/>
              <a:t>ihr</a:t>
            </a:r>
            <a:endParaRPr lang="nl-NL" dirty="0"/>
          </a:p>
          <a:p>
            <a:r>
              <a:rPr lang="nl-NL" dirty="0"/>
              <a:t>Soort werkwoord: d/t</a:t>
            </a:r>
          </a:p>
          <a:p>
            <a:r>
              <a:rPr lang="nl-NL" dirty="0"/>
              <a:t>Antwoord: </a:t>
            </a:r>
            <a:r>
              <a:rPr lang="nl-NL" dirty="0" err="1"/>
              <a:t>meld</a:t>
            </a:r>
            <a:r>
              <a:rPr lang="nl-NL" dirty="0" err="1">
                <a:solidFill>
                  <a:srgbClr val="FF0000"/>
                </a:solidFill>
              </a:rPr>
              <a:t>e</a:t>
            </a:r>
            <a:r>
              <a:rPr lang="nl-NL" dirty="0" err="1"/>
              <a:t>t</a:t>
            </a:r>
            <a:endParaRPr lang="nl-NL" dirty="0"/>
          </a:p>
        </p:txBody>
      </p:sp>
      <p:pic>
        <p:nvPicPr>
          <p:cNvPr id="5" name="Audio 4">
            <a:hlinkClick r:id="" action="ppaction://media"/>
            <a:extLst>
              <a:ext uri="{FF2B5EF4-FFF2-40B4-BE49-F238E27FC236}">
                <a16:creationId xmlns:a16="http://schemas.microsoft.com/office/drawing/2014/main" id="{1E29A65E-C5C4-68A1-D442-3D7A49DCED7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294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87296"/>
    </mc:Choice>
    <mc:Fallback>
      <p:transition spd="slow" advTm="8729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ChitchatVTI">
  <a:themeElements>
    <a:clrScheme name="AnalogousFromLightSeedLeftStep">
      <a:dk1>
        <a:srgbClr val="000000"/>
      </a:dk1>
      <a:lt1>
        <a:srgbClr val="FFFFFF"/>
      </a:lt1>
      <a:dk2>
        <a:srgbClr val="1B2F2C"/>
      </a:dk2>
      <a:lt2>
        <a:srgbClr val="F0F0F3"/>
      </a:lt2>
      <a:accent1>
        <a:srgbClr val="A7A259"/>
      </a:accent1>
      <a:accent2>
        <a:srgbClr val="D99147"/>
      </a:accent2>
      <a:accent3>
        <a:srgbClr val="E38379"/>
      </a:accent3>
      <a:accent4>
        <a:srgbClr val="DD5C85"/>
      </a:accent4>
      <a:accent5>
        <a:srgbClr val="E379C8"/>
      </a:accent5>
      <a:accent6>
        <a:srgbClr val="C95CDD"/>
      </a:accent6>
      <a:hlink>
        <a:srgbClr val="6C71B0"/>
      </a:hlink>
      <a:folHlink>
        <a:srgbClr val="7F7F7F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{51A4D9E3-36D8-3247-A53C-9A755DB670A8}tf10001064</Template>
  <TotalTime>46</TotalTime>
  <Words>199</Words>
  <Application>Microsoft Macintosh PowerPoint</Application>
  <PresentationFormat>Breedbeeld</PresentationFormat>
  <Paragraphs>60</Paragraphs>
  <Slides>6</Slides>
  <Notes>0</Notes>
  <HiddenSlides>0</HiddenSlides>
  <MMClips>6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The Hand</vt:lpstr>
      <vt:lpstr>The Serif Hand</vt:lpstr>
      <vt:lpstr>ChitchatVTI</vt:lpstr>
      <vt:lpstr>Werkwoorden vervoegen in de tegenwoordige tijd</vt:lpstr>
      <vt:lpstr>Deze presentatie ...</vt:lpstr>
      <vt:lpstr>Wat weet je nog?</vt:lpstr>
      <vt:lpstr>Sterleerstof </vt:lpstr>
      <vt:lpstr>Oefenen</vt:lpstr>
      <vt:lpstr>Antwoorden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Werkwoorden vervoegen in de tegenwoordige tijd</dc:title>
  <dc:creator>Patrick Dijkhuizen (0974444)</dc:creator>
  <cp:lastModifiedBy>Patrick Dijkhuizen (0974444)</cp:lastModifiedBy>
  <cp:revision>2</cp:revision>
  <dcterms:created xsi:type="dcterms:W3CDTF">2023-01-03T09:47:09Z</dcterms:created>
  <dcterms:modified xsi:type="dcterms:W3CDTF">2023-01-03T10:33:35Z</dcterms:modified>
</cp:coreProperties>
</file>